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91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7" r:id="rId12"/>
    <p:sldId id="346" r:id="rId13"/>
    <p:sldId id="337" r:id="rId14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683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447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31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0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92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40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13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46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58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39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08354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pt-BR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Introdução ao Desenvolvimento de Projetos 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4114083" y="1916745"/>
            <a:ext cx="45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Apresentação do Curso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 - Futuro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008997" y="237125"/>
            <a:ext cx="5808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Indústria 4.0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D0C95F-18A4-4486-A8BA-D8CCE0859BA9}"/>
              </a:ext>
            </a:extLst>
          </p:cNvPr>
          <p:cNvSpPr txBox="1"/>
          <p:nvPr/>
        </p:nvSpPr>
        <p:spPr>
          <a:xfrm>
            <a:off x="5169680" y="1100722"/>
            <a:ext cx="5407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</a:p>
        </p:txBody>
      </p:sp>
      <p:pic>
        <p:nvPicPr>
          <p:cNvPr id="10" name="Imagem 1">
            <a:extLst>
              <a:ext uri="{FF2B5EF4-FFF2-40B4-BE49-F238E27FC236}">
                <a16:creationId xmlns:a16="http://schemas.microsoft.com/office/drawing/2014/main" id="{6A5B15E4-CE80-4540-85E9-C9F80A2A1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571036"/>
            <a:ext cx="5436000" cy="38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F5C2B5F-29CC-4097-8BB9-3C6103E5A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37" y="1967605"/>
            <a:ext cx="4500000" cy="25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833471" y="1457501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3">
            <a:extLst>
              <a:ext uri="{FF2B5EF4-FFF2-40B4-BE49-F238E27FC236}">
                <a16:creationId xmlns:a16="http://schemas.microsoft.com/office/drawing/2014/main" id="{85DAC974-3686-4C5F-8F60-38F443A56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32" y="1989138"/>
            <a:ext cx="62293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36F73FF-A775-4746-A0E5-DBF8F7F7D1C1}"/>
              </a:ext>
            </a:extLst>
          </p:cNvPr>
          <p:cNvCxnSpPr/>
          <p:nvPr/>
        </p:nvCxnSpPr>
        <p:spPr>
          <a:xfrm flipV="1">
            <a:off x="5053013" y="3894138"/>
            <a:ext cx="0" cy="1781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4CF514-B6A8-4F55-B45E-C1D48A54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022" y="3601244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Mercado?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CF571EB-27DE-4D41-9979-5D016B3B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621213"/>
            <a:ext cx="1606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Escola?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739C752-9DD6-439E-AA4C-60574FB2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5056188"/>
            <a:ext cx="384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C5ACF49-5885-4140-B6D7-CCA28974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3475038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B66F226-FB07-4C1E-95A7-05960E3DB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546" y="4133178"/>
            <a:ext cx="1812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Tecnologia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F23C018F-0CE2-4B0D-B168-F5AC68886590}"/>
              </a:ext>
            </a:extLst>
          </p:cNvPr>
          <p:cNvCxnSpPr/>
          <p:nvPr/>
        </p:nvCxnSpPr>
        <p:spPr>
          <a:xfrm flipV="1">
            <a:off x="3203575" y="5091113"/>
            <a:ext cx="0" cy="1323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40F532E-760F-4BE1-9D09-780C60B3C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8" y="4614863"/>
            <a:ext cx="384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98C227-2BFD-4021-B7AB-7155F673E441}"/>
              </a:ext>
            </a:extLst>
          </p:cNvPr>
          <p:cNvSpPr txBox="1"/>
          <p:nvPr/>
        </p:nvSpPr>
        <p:spPr>
          <a:xfrm>
            <a:off x="1707451" y="375480"/>
            <a:ext cx="877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ESCOLA versus MERCADO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48E6EE5-40D3-488D-A99D-E3976C03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891" y="5056188"/>
            <a:ext cx="160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Conceitos</a:t>
            </a:r>
          </a:p>
        </p:txBody>
      </p:sp>
    </p:spTree>
    <p:extLst>
      <p:ext uri="{BB962C8B-B14F-4D97-AF65-F5344CB8AC3E}">
        <p14:creationId xmlns:p14="http://schemas.microsoft.com/office/powerpoint/2010/main" val="411939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Futuro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008997" y="237125"/>
            <a:ext cx="580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D0C95F-18A4-4486-A8BA-D8CCE0859BA9}"/>
              </a:ext>
            </a:extLst>
          </p:cNvPr>
          <p:cNvSpPr txBox="1"/>
          <p:nvPr/>
        </p:nvSpPr>
        <p:spPr>
          <a:xfrm>
            <a:off x="5169680" y="1100722"/>
            <a:ext cx="5407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Cientista de Dados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B55B46-80D6-4BEB-9C13-9819EC05A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905" y="1993274"/>
            <a:ext cx="4638675" cy="45815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B42308F-2210-41A4-9024-EE67D8029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80" y="1489448"/>
            <a:ext cx="4500000" cy="29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93322F-95BC-4685-9B16-385746AF1EF3}"/>
              </a:ext>
            </a:extLst>
          </p:cNvPr>
          <p:cNvSpPr txBox="1"/>
          <p:nvPr/>
        </p:nvSpPr>
        <p:spPr>
          <a:xfrm>
            <a:off x="4434521" y="1415845"/>
            <a:ext cx="582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https://www.youtube.com/watch?v=Mm09iSJR8io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A64D03-0E27-48AE-9BD3-0B14009BFC9A}"/>
              </a:ext>
            </a:extLst>
          </p:cNvPr>
          <p:cNvSpPr txBox="1"/>
          <p:nvPr/>
        </p:nvSpPr>
        <p:spPr>
          <a:xfrm>
            <a:off x="4562168" y="2458065"/>
            <a:ext cx="518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https://www.youtube.com/watch?v=zhqYqKiwTVQ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AA0985-891B-458B-AC00-1B8B7D9D1C21}"/>
              </a:ext>
            </a:extLst>
          </p:cNvPr>
          <p:cNvSpPr txBox="1"/>
          <p:nvPr/>
        </p:nvSpPr>
        <p:spPr>
          <a:xfrm>
            <a:off x="4562168" y="3824748"/>
            <a:ext cx="561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http://professorcesarcosta.com.br/disciplinas/n2en2indep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88341" y="45856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Projetos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2EB2FB-C7F6-4F58-805F-4AD9C2A41B24}"/>
              </a:ext>
            </a:extLst>
          </p:cNvPr>
          <p:cNvSpPr txBox="1"/>
          <p:nvPr/>
        </p:nvSpPr>
        <p:spPr>
          <a:xfrm>
            <a:off x="4784272" y="1212617"/>
            <a:ext cx="5240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EMENTA</a:t>
            </a:r>
            <a:r>
              <a:rPr lang="pt-BR" altLang="pt-BR" sz="1800" dirty="0"/>
              <a:t>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16B31C-09A4-4675-81DF-6D4C1D97C74E}"/>
              </a:ext>
            </a:extLst>
          </p:cNvPr>
          <p:cNvSpPr txBox="1"/>
          <p:nvPr/>
        </p:nvSpPr>
        <p:spPr>
          <a:xfrm>
            <a:off x="4434521" y="2025445"/>
            <a:ext cx="5649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componente aborda os conceitos básicos de processos industriais, instrumentação e novas tecnologias utilizadas em Automação Industrial.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55CCE47-9A44-4302-9B43-F2713B8F8A4E}"/>
              </a:ext>
            </a:extLst>
          </p:cNvPr>
          <p:cNvSpPr txBox="1"/>
          <p:nvPr/>
        </p:nvSpPr>
        <p:spPr>
          <a:xfrm>
            <a:off x="4766898" y="4057066"/>
            <a:ext cx="5240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OBJETIVOS</a:t>
            </a:r>
            <a:r>
              <a:rPr lang="pt-BR" altLang="pt-BR" sz="1800" dirty="0"/>
              <a:t>: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7E7224A-AEB4-43F6-B7A5-B65977427BC7}"/>
              </a:ext>
            </a:extLst>
          </p:cNvPr>
          <p:cNvSpPr txBox="1"/>
          <p:nvPr/>
        </p:nvSpPr>
        <p:spPr>
          <a:xfrm>
            <a:off x="4742163" y="5034116"/>
            <a:ext cx="541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Conhecer os conceitos básicos referentes a processos industriais para Projetos na área de  Automação Industrial.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317CE42-6671-4BFC-A346-5E70B467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" y="2024404"/>
            <a:ext cx="3996000" cy="26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88341" y="45856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Projetos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2EB2FB-C7F6-4F58-805F-4AD9C2A41B24}"/>
              </a:ext>
            </a:extLst>
          </p:cNvPr>
          <p:cNvSpPr txBox="1"/>
          <p:nvPr/>
        </p:nvSpPr>
        <p:spPr>
          <a:xfrm>
            <a:off x="4215260" y="1212617"/>
            <a:ext cx="580960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INSTRUMENTOS  E CRITERIOS DE AVALIACAO:</a:t>
            </a:r>
          </a:p>
          <a:p>
            <a:pPr algn="just"/>
            <a:endParaRPr lang="pt-BR" altLang="pt-BR" sz="18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317CE42-6671-4BFC-A346-5E70B467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" y="2024404"/>
            <a:ext cx="3996000" cy="26489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D17F86-CBEC-4133-826A-7CF60A52FB8D}"/>
              </a:ext>
            </a:extLst>
          </p:cNvPr>
          <p:cNvSpPr txBox="1"/>
          <p:nvPr/>
        </p:nvSpPr>
        <p:spPr>
          <a:xfrm>
            <a:off x="4801699" y="2380019"/>
            <a:ext cx="52827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  <a:defRPr/>
            </a:pPr>
            <a:endParaRPr lang="pt-BR" sz="1800" dirty="0"/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Atividades de Pesquisa (T1);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Exercícios de Propostos (T2).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Media= (T1+T2)/2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2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88341" y="45856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Evolução da Manufatura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78925FC-1DEA-48A6-96BC-CAD45877E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40" y="2134637"/>
            <a:ext cx="3852000" cy="30760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F7CA67-6240-4FB6-B17A-A9422D231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987" y="1727619"/>
            <a:ext cx="6084000" cy="42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Passado Recente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79516" y="1019378"/>
            <a:ext cx="54960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Modelo de Referência ISA 95 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4">
            <a:extLst>
              <a:ext uri="{FF2B5EF4-FFF2-40B4-BE49-F238E27FC236}">
                <a16:creationId xmlns:a16="http://schemas.microsoft.com/office/drawing/2014/main" id="{4134990A-DA0F-41E0-AE3D-49C8BF8AE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70" y="2320909"/>
            <a:ext cx="6084000" cy="400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A1A377E-4AF8-41A8-835C-F197A892E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40" y="2234899"/>
            <a:ext cx="3420000" cy="34019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B653E98-5F25-406C-92AA-DFB440B25322}"/>
              </a:ext>
            </a:extLst>
          </p:cNvPr>
          <p:cNvSpPr txBox="1"/>
          <p:nvPr/>
        </p:nvSpPr>
        <p:spPr>
          <a:xfrm>
            <a:off x="4579516" y="231262"/>
            <a:ext cx="442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Indústria 3.0</a:t>
            </a:r>
          </a:p>
        </p:txBody>
      </p:sp>
    </p:spTree>
    <p:extLst>
      <p:ext uri="{BB962C8B-B14F-4D97-AF65-F5344CB8AC3E}">
        <p14:creationId xmlns:p14="http://schemas.microsoft.com/office/powerpoint/2010/main" val="15101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Passado Recente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276370" y="1094835"/>
            <a:ext cx="596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Hierarquia dos Sistemas de Automação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1">
            <a:extLst>
              <a:ext uri="{FF2B5EF4-FFF2-40B4-BE49-F238E27FC236}">
                <a16:creationId xmlns:a16="http://schemas.microsoft.com/office/drawing/2014/main" id="{D6442137-B30F-4E41-817C-9A9727CB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70" y="2356719"/>
            <a:ext cx="6120000" cy="350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4D8FC69-7A46-4D0F-A282-2A01D0D2C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20" y="2265410"/>
            <a:ext cx="3347991" cy="3492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4B4273-1860-4126-BD6A-3091B32161AB}"/>
              </a:ext>
            </a:extLst>
          </p:cNvPr>
          <p:cNvSpPr txBox="1"/>
          <p:nvPr/>
        </p:nvSpPr>
        <p:spPr>
          <a:xfrm>
            <a:off x="4579516" y="231262"/>
            <a:ext cx="442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Indústria 3.0</a:t>
            </a:r>
          </a:p>
        </p:txBody>
      </p:sp>
    </p:spTree>
    <p:extLst>
      <p:ext uri="{BB962C8B-B14F-4D97-AF65-F5344CB8AC3E}">
        <p14:creationId xmlns:p14="http://schemas.microsoft.com/office/powerpoint/2010/main" val="16678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Passado Recente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1">
            <a:extLst>
              <a:ext uri="{FF2B5EF4-FFF2-40B4-BE49-F238E27FC236}">
                <a16:creationId xmlns:a16="http://schemas.microsoft.com/office/drawing/2014/main" id="{180FE649-864B-479C-A316-FE6D8CA6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71" y="1946430"/>
            <a:ext cx="598011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48DD57F-12D4-4B66-B3AD-ECCE559FFF21}"/>
              </a:ext>
            </a:extLst>
          </p:cNvPr>
          <p:cNvSpPr txBox="1"/>
          <p:nvPr/>
        </p:nvSpPr>
        <p:spPr>
          <a:xfrm>
            <a:off x="4579516" y="191933"/>
            <a:ext cx="442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Indústria 3.0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392F793-8580-4835-BACD-918FAD6632E9}"/>
              </a:ext>
            </a:extLst>
          </p:cNvPr>
          <p:cNvSpPr txBox="1"/>
          <p:nvPr/>
        </p:nvSpPr>
        <p:spPr>
          <a:xfrm>
            <a:off x="4276370" y="1094835"/>
            <a:ext cx="596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Hierarquia dos Sistemas de Automação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69DCB5-8065-4D5A-886F-309A47D4C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34" y="2256257"/>
            <a:ext cx="3780000" cy="28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 - Futuro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008997" y="237125"/>
            <a:ext cx="5808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Indústria 4.0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211C7595-ACC7-4E48-8ED9-3EA6F7AF6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97" y="2159201"/>
            <a:ext cx="5229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D1D349-DC85-4086-A5C4-ED793CD1D936}"/>
              </a:ext>
            </a:extLst>
          </p:cNvPr>
          <p:cNvSpPr txBox="1"/>
          <p:nvPr/>
        </p:nvSpPr>
        <p:spPr>
          <a:xfrm>
            <a:off x="4935794" y="796413"/>
            <a:ext cx="52616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Modelo de Arquitetura de Referência da Indústria 4.0 - (RAMI 4.0)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13AE3E-0DC8-4383-AFC8-76F31BC25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80" y="2264389"/>
            <a:ext cx="4464000" cy="25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 - Futuro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008997" y="237125"/>
            <a:ext cx="5808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Indústria 4.0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7951FD-06FE-4794-A354-C26E3B634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36" y="2334994"/>
            <a:ext cx="4104000" cy="193954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D0C95F-18A4-4486-A8BA-D8CCE0859BA9}"/>
              </a:ext>
            </a:extLst>
          </p:cNvPr>
          <p:cNvSpPr txBox="1"/>
          <p:nvPr/>
        </p:nvSpPr>
        <p:spPr>
          <a:xfrm>
            <a:off x="5169680" y="1100722"/>
            <a:ext cx="5407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Computação em Nuvem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77B20F2-48E8-4DF0-871D-7EFB37157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89" y="1993274"/>
            <a:ext cx="48926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1166</TotalTime>
  <Words>232</Words>
  <Application>Microsoft Office PowerPoint</Application>
  <PresentationFormat>Personalizar</PresentationFormat>
  <Paragraphs>59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82</cp:revision>
  <dcterms:created xsi:type="dcterms:W3CDTF">2022-01-16T23:09:25Z</dcterms:created>
  <dcterms:modified xsi:type="dcterms:W3CDTF">2022-02-27T15:38:20Z</dcterms:modified>
</cp:coreProperties>
</file>